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8" r:id="rId2"/>
    <p:sldId id="278" r:id="rId3"/>
    <p:sldId id="279" r:id="rId4"/>
    <p:sldId id="320" r:id="rId5"/>
    <p:sldId id="261" r:id="rId6"/>
    <p:sldId id="280" r:id="rId7"/>
    <p:sldId id="281" r:id="rId8"/>
    <p:sldId id="297" r:id="rId9"/>
    <p:sldId id="309" r:id="rId10"/>
    <p:sldId id="291" r:id="rId11"/>
    <p:sldId id="314" r:id="rId12"/>
    <p:sldId id="315" r:id="rId13"/>
    <p:sldId id="316" r:id="rId14"/>
    <p:sldId id="317" r:id="rId15"/>
    <p:sldId id="318" r:id="rId16"/>
    <p:sldId id="271" r:id="rId17"/>
    <p:sldId id="272" r:id="rId18"/>
    <p:sldId id="273" r:id="rId19"/>
    <p:sldId id="312" r:id="rId20"/>
    <p:sldId id="306" r:id="rId21"/>
    <p:sldId id="307" r:id="rId22"/>
    <p:sldId id="275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4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6BB6-4B75-4B4C-ACAA-36369C43183B}" type="datetimeFigureOut">
              <a:rPr lang="it-IT" smtClean="0"/>
              <a:pPr/>
              <a:t>08/06/2025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CB196-A430-46B6-9A96-DAEDA8E671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19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35645F11-4EFA-49DA-A97F-CD4472E36672}" type="slidenum">
              <a:rPr lang="en-GB" altLang="it-IT" sz="12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pPr eaLnBrk="1" hangingPunct="1"/>
              <a:t>2</a:t>
            </a:fld>
            <a:endParaRPr lang="en-GB" altLang="it-IT" sz="1200" b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24B08788-1D77-4B17-8A28-246DA7A7E63E}" type="slidenum">
              <a:rPr lang="en-GB" altLang="it-IT" sz="1200" b="0">
                <a:solidFill>
                  <a:srgbClr val="000000"/>
                </a:solidFill>
                <a:effectLst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GB" altLang="it-IT" sz="1200" b="0">
              <a:solidFill>
                <a:srgbClr val="000000"/>
              </a:solidFill>
              <a:effectLst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2825" cy="3427413"/>
          </a:xfrm>
          <a:solidFill>
            <a:srgbClr val="FFFFFF"/>
          </a:solidFill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1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F87A00A8-D2CF-4BF2-8C55-257E1868E184}" type="slidenum">
              <a:rPr lang="en-GB" altLang="it-IT" sz="12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pPr eaLnBrk="1" hangingPunct="1"/>
              <a:t>3</a:t>
            </a:fld>
            <a:endParaRPr lang="en-GB" altLang="it-IT" sz="1200" b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88063" cy="3425825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9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F83D6A-CC7E-476D-9823-431958F72E23}" type="slidenum">
              <a:rPr/>
              <a:pPr lvl="0"/>
              <a:t>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38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082FB0-91CF-4269-8CCC-F4DB45CCC9FD}" type="slidenum">
              <a:rPr/>
              <a:pPr lvl="0"/>
              <a:t>16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63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4737781-20BB-406D-9DE0-3F7581CEAF0A}" type="slidenum">
              <a:rPr/>
              <a:pPr lvl="0"/>
              <a:t>17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341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AF1EA19-B136-4A15-A80F-0118CF17AF23}" type="slidenum">
              <a:rPr/>
              <a:pPr lvl="0"/>
              <a:t>18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00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5AB741-F7E7-46AE-A488-53299C20DB69}" type="slidenum">
              <a:rPr/>
              <a:pPr lvl="0"/>
              <a:t>22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90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37D9F-1908-422F-9198-05350BA942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96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78194-EA0B-4BEB-8D50-9983DA0FC9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865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4F5EB-106C-4BDB-9407-5CBF95DD38E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876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EXPORT\LOGOQ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84" y="6359526"/>
            <a:ext cx="1488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618"/>
            <a:ext cx="12336693" cy="7470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nl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" y="6467476"/>
            <a:ext cx="1775884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l-BE">
                <a:solidFill>
                  <a:srgbClr val="000000"/>
                </a:solidFill>
              </a:rPr>
              <a:t>Athens  8/5/2011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576484" y="6492876"/>
            <a:ext cx="3860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nl-BE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927351" y="6492876"/>
            <a:ext cx="2844800" cy="365125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8452F8-E300-4208-90D6-9ED7A73269F2}" type="slidenum">
              <a:rPr lang="nl-BE" altLang="it-IT"/>
              <a:pPr/>
              <a:t>‹N›</a:t>
            </a:fld>
            <a:endParaRPr lang="nl-BE" altLang="it-IT"/>
          </a:p>
        </p:txBody>
      </p:sp>
    </p:spTree>
    <p:extLst>
      <p:ext uri="{BB962C8B-B14F-4D97-AF65-F5344CB8AC3E}">
        <p14:creationId xmlns:p14="http://schemas.microsoft.com/office/powerpoint/2010/main" val="30946891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B9BFD-CF82-4FEB-B1B6-B55EE9503C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940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EA98A-E893-4AEB-A3B9-4E2EF283E0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262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68F0A-6AF6-4961-AFE1-0C10989F7C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22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6A697-988D-4248-80F3-4414DA5DAD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741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DDB44-7204-47BC-A697-2DEB276A60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931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BFE82-B00E-4AD7-97A7-A18413C041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9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63981-1C0E-4A9C-8E7F-A12E409F43D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09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FDA33-B4B3-47A4-8C16-7A65DEC867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626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titoloFare clic per modificare stile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0"/>
            <a:r>
              <a:rPr lang="en-GB" altLang="it-IT"/>
              <a:t>Nono livello strutturaFare clic per modificare gli stili del testo dello schema</a:t>
            </a:r>
          </a:p>
          <a:p>
            <a:pPr lvl="1"/>
            <a:r>
              <a:rPr lang="en-GB" altLang="it-IT"/>
              <a:t>Secondo livello</a:t>
            </a:r>
          </a:p>
          <a:p>
            <a:pPr lvl="2"/>
            <a:r>
              <a:rPr lang="en-GB" altLang="it-IT"/>
              <a:t>Terzo livello</a:t>
            </a:r>
          </a:p>
          <a:p>
            <a:pPr lvl="3"/>
            <a:r>
              <a:rPr lang="en-GB" altLang="it-IT"/>
              <a:t>Quarto livello</a:t>
            </a:r>
          </a:p>
          <a:p>
            <a:pPr lvl="4"/>
            <a:r>
              <a:rPr lang="en-GB" altLang="it-IT"/>
              <a:t>Quinto livello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</a:defRPr>
            </a:lvl1pPr>
          </a:lstStyle>
          <a:p>
            <a:fld id="{8132608E-6112-40F8-8D58-B14D59070B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17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Arial" charset="0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Arial" charset="0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Arial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imgurl=http://win.tuttocasarano.it/articoli/asl%20lecce.jpg&amp;imgrefurl=http://www.protezionecivile-palmariggi.org/settori/soccorso-sanitario/soccorso-sanitario/13-cuore%E2%80%A6in-emergenza&amp;usg=__KvszukJQbjszFx9_tj36KTmy4DE=&amp;h=155&amp;w=233&amp;sz=8&amp;hl=it&amp;start=10&amp;zoom=1&amp;tbnid=yXrU1tcIvCB3hM:&amp;tbnh=73&amp;tbnw=109&amp;ei=TstZUIewOJCVswb_y4GwDQ&amp;prev=/search?q=logo+asl+lecce&amp;hl=it&amp;gbv=2&amp;tbm=isch&amp;itb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2E65A-1FB7-4E62-22A2-CC36E880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1" y="1024369"/>
            <a:ext cx="4655127" cy="4337340"/>
          </a:xfrm>
        </p:spPr>
        <p:txBody>
          <a:bodyPr/>
          <a:lstStyle/>
          <a:p>
            <a:pPr algn="ctr"/>
            <a:b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LA CASE MANAGER</a:t>
            </a:r>
            <a:b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CHI E’</a:t>
            </a:r>
            <a:br>
              <a:rPr lang="it-IT" sz="28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it-IT" sz="28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COSA FA</a:t>
            </a:r>
            <a:br>
              <a:rPr lang="it-IT" sz="28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it-IT" sz="28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PERCHE’ E’</a:t>
            </a:r>
            <a:br>
              <a:rPr lang="it-IT" sz="28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it-IT" sz="2800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 FONDAMENTALE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975704-671E-6228-D41C-DB486C4DC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45" y="136282"/>
            <a:ext cx="2996872" cy="74921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2B939B-A303-6AF8-DD7C-2E70E9072248}"/>
              </a:ext>
            </a:extLst>
          </p:cNvPr>
          <p:cNvSpPr txBox="1"/>
          <p:nvPr/>
        </p:nvSpPr>
        <p:spPr>
          <a:xfrm>
            <a:off x="7107382" y="5731041"/>
            <a:ext cx="447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Case manager: Cristina Porticati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4C2E117-4A51-C793-CB58-54C7B57699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8693" t="18571" r="20586" b="8750"/>
          <a:stretch>
            <a:fillRect/>
          </a:stretch>
        </p:blipFill>
        <p:spPr bwMode="auto">
          <a:xfrm>
            <a:off x="290945" y="1024369"/>
            <a:ext cx="5805055" cy="519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133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49F64F-BF66-F5FC-0519-3A9CE9049774}"/>
              </a:ext>
            </a:extLst>
          </p:cNvPr>
          <p:cNvSpPr txBox="1"/>
          <p:nvPr/>
        </p:nvSpPr>
        <p:spPr>
          <a:xfrm>
            <a:off x="345233" y="279918"/>
            <a:ext cx="116446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PUNTO DI PARTENZA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sz="2400" b="1" dirty="0">
                <a:solidFill>
                  <a:srgbClr val="FF0000"/>
                </a:solidFill>
              </a:rPr>
              <a:t>IL PAZIENTE</a:t>
            </a:r>
            <a:r>
              <a:rPr lang="it-IT" sz="2400" dirty="0">
                <a:solidFill>
                  <a:srgbClr val="FF0000"/>
                </a:solidFill>
              </a:rPr>
              <a:t>:</a:t>
            </a:r>
            <a:r>
              <a:rPr lang="it-IT" sz="2400" dirty="0"/>
              <a:t>	</a:t>
            </a:r>
          </a:p>
          <a:p>
            <a:r>
              <a:rPr lang="it-IT" sz="2400" dirty="0"/>
              <a:t>		COSA SA?</a:t>
            </a:r>
          </a:p>
          <a:p>
            <a:r>
              <a:rPr lang="it-IT" sz="2400" dirty="0"/>
              <a:t> 			COSA FA? </a:t>
            </a:r>
          </a:p>
          <a:p>
            <a:r>
              <a:rPr lang="it-IT" sz="2400" dirty="0"/>
              <a:t>				CHE PROGETTI HA? </a:t>
            </a:r>
          </a:p>
          <a:p>
            <a:r>
              <a:rPr lang="it-IT" sz="2400" dirty="0"/>
              <a:t>					QUALI SONO I SUOI LIMITI?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CASE MANAGER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 linguaggio chiaro e semplice,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				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 FORMAZIONE E DA INFORMAZIONI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COMUNICAZIONE EMPATICA PRIVA DI GIUDIZI E DISTORSIONI</a:t>
            </a:r>
          </a:p>
          <a:p>
            <a:endParaRPr lang="it-IT" sz="2400" dirty="0"/>
          </a:p>
          <a:p>
            <a:r>
              <a:rPr lang="it-IT" dirty="0"/>
              <a:t>		</a:t>
            </a:r>
          </a:p>
        </p:txBody>
      </p:sp>
      <p:pic>
        <p:nvPicPr>
          <p:cNvPr id="1028" name="Picture 4" descr="Uomo in sovrappeso depresso con fumetti">
            <a:extLst>
              <a:ext uri="{FF2B5EF4-FFF2-40B4-BE49-F238E27FC236}">
                <a16:creationId xmlns:a16="http://schemas.microsoft.com/office/drawing/2014/main" id="{E4550770-B454-F94A-B7BE-1C043FEE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637994"/>
            <a:ext cx="2617237" cy="41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rse Case Manager Craft Design">
            <a:extLst>
              <a:ext uri="{FF2B5EF4-FFF2-40B4-BE49-F238E27FC236}">
                <a16:creationId xmlns:a16="http://schemas.microsoft.com/office/drawing/2014/main" id="{16735224-8655-8186-E0F7-E082E10E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3" y="3998067"/>
            <a:ext cx="3631255" cy="24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A549D0D-CC1D-50B1-5CE7-D6D78B671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664" y="82263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B089D0-01E3-3E7F-D832-8A5E11FABF8E}"/>
              </a:ext>
            </a:extLst>
          </p:cNvPr>
          <p:cNvSpPr txBox="1"/>
          <p:nvPr/>
        </p:nvSpPr>
        <p:spPr>
          <a:xfrm>
            <a:off x="3764604" y="252919"/>
            <a:ext cx="543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PERCORSO BARIATRICO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C3D713-9F78-6D46-25C3-F21DAA018845}"/>
              </a:ext>
            </a:extLst>
          </p:cNvPr>
          <p:cNvSpPr txBox="1"/>
          <p:nvPr/>
        </p:nvSpPr>
        <p:spPr>
          <a:xfrm>
            <a:off x="746449" y="1987421"/>
            <a:ext cx="333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D3FF36-6CC2-FCB8-8042-1A5BA85AE9B6}"/>
              </a:ext>
            </a:extLst>
          </p:cNvPr>
          <p:cNvSpPr txBox="1"/>
          <p:nvPr/>
        </p:nvSpPr>
        <p:spPr>
          <a:xfrm>
            <a:off x="2563634" y="3136612"/>
            <a:ext cx="333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16C1F5-2ED1-76B3-F9EA-F9B71CD43EC9}"/>
              </a:ext>
            </a:extLst>
          </p:cNvPr>
          <p:cNvSpPr txBox="1"/>
          <p:nvPr/>
        </p:nvSpPr>
        <p:spPr>
          <a:xfrm>
            <a:off x="4590661" y="4562669"/>
            <a:ext cx="333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 UP</a:t>
            </a:r>
          </a:p>
        </p:txBody>
      </p:sp>
      <p:pic>
        <p:nvPicPr>
          <p:cNvPr id="2056" name="Picture 8" descr="Traccia Di Orma Traccia Di Camminata Della Neve Del Passo Strada Del  Sentiero Per Pedoni Via Nell'illustrazione Di Vettore Isolat Illustrazione  Vettoriale - Illustrazione di perno, orma: 138428588">
            <a:extLst>
              <a:ext uri="{FF2B5EF4-FFF2-40B4-BE49-F238E27FC236}">
                <a16:creationId xmlns:a16="http://schemas.microsoft.com/office/drawing/2014/main" id="{18207D12-6313-B4DC-FE21-4A355BCE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57" y="1408922"/>
            <a:ext cx="3144417" cy="42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4EBA082-4555-EF5C-2278-18B5C25A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482" y="82263"/>
            <a:ext cx="264967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E1FCB7-2ACA-2FFB-9FC0-0091DF27D089}"/>
              </a:ext>
            </a:extLst>
          </p:cNvPr>
          <p:cNvSpPr txBox="1"/>
          <p:nvPr/>
        </p:nvSpPr>
        <p:spPr>
          <a:xfrm>
            <a:off x="4299856" y="407600"/>
            <a:ext cx="437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2D92CE-9072-5777-FDC7-D1CD1C4B18E7}"/>
              </a:ext>
            </a:extLst>
          </p:cNvPr>
          <p:cNvSpPr txBox="1"/>
          <p:nvPr/>
        </p:nvSpPr>
        <p:spPr>
          <a:xfrm>
            <a:off x="3191069" y="1418252"/>
            <a:ext cx="81922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CONDIVIDERE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 CALENDARIO DI RIUNIONI MULTIDISCIPLINARI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VALUTARE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MATERIALI E PRESIDI </a:t>
            </a:r>
            <a:r>
              <a:rPr lang="it-IT" sz="2400" dirty="0">
                <a:solidFill>
                  <a:prstClr val="black"/>
                </a:solidFill>
              </a:rPr>
              <a:t> MATERIALE INFORMATIVO E BROCHURE AZIENDALI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COMUNICAZIONE PER RISPOSTE AUTOMATICHE DA UTILIZZARE CON EMAIL DEDICATE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 POSSIBILE SPAZI AMBULATORIALI E CANALI DI PRENOTAZIONE</a:t>
            </a:r>
          </a:p>
        </p:txBody>
      </p:sp>
      <p:pic>
        <p:nvPicPr>
          <p:cNvPr id="5" name="Immagine 4" descr="Immagine che contiene illustrazione&#10;&#10;Descrizione generata automaticamente con attendibilità bassa">
            <a:extLst>
              <a:ext uri="{FF2B5EF4-FFF2-40B4-BE49-F238E27FC236}">
                <a16:creationId xmlns:a16="http://schemas.microsoft.com/office/drawing/2014/main" id="{C9682B7D-C449-0300-DA9B-A93EFF5D8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3" y="3283510"/>
            <a:ext cx="1895475" cy="2409825"/>
          </a:xfrm>
          <a:prstGeom prst="rect">
            <a:avLst/>
          </a:prstGeom>
        </p:spPr>
      </p:pic>
      <p:pic>
        <p:nvPicPr>
          <p:cNvPr id="7" name="Immagine 6" descr="Immagine che contiene schizzo, disegno, arte, illustrazione&#10;&#10;Descrizione generata automaticamente">
            <a:extLst>
              <a:ext uri="{FF2B5EF4-FFF2-40B4-BE49-F238E27FC236}">
                <a16:creationId xmlns:a16="http://schemas.microsoft.com/office/drawing/2014/main" id="{CF7E7296-CD4D-842C-4513-42C280D09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" y="1053931"/>
            <a:ext cx="2619375" cy="17430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3AD93F6-977F-5CC8-E14B-0B897BDF7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664" y="82263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A37F02-18ED-36F8-14AE-8D14F682F0F8}"/>
              </a:ext>
            </a:extLst>
          </p:cNvPr>
          <p:cNvSpPr txBox="1"/>
          <p:nvPr/>
        </p:nvSpPr>
        <p:spPr>
          <a:xfrm>
            <a:off x="939811" y="835388"/>
            <a:ext cx="347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46F029-7A2B-6EF2-B949-D5AC6B3C098A}"/>
              </a:ext>
            </a:extLst>
          </p:cNvPr>
          <p:cNvSpPr txBox="1"/>
          <p:nvPr/>
        </p:nvSpPr>
        <p:spPr>
          <a:xfrm>
            <a:off x="4738328" y="1481719"/>
            <a:ext cx="69618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AGGIORNA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MERITO AGLI SPAZI DI SALA OPERATORIA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COMUNICA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PROGRAMMAZIONE DEGLI INGRESSI ANTICIPANDO MODALITA’ DI RICOVERO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U.O. DI DEGENZA PER QUALUNQUE CAMBIAMENTO RELATIVO ALLE VARIAZIONI DI LISTA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PROPONE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CASI MANTENENDO INDICATORI DI PRIORITA’ CONCORDATI CON IL TEAM CHIRURGICO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TRACCIA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FASI DI PERCORSO DI PREPARAZIONE SU MODULISTICA ISTITUZIONALE UTILIZZANDO STRUMENTI AZIENDALI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magine 4" descr="Immagine che contiene design&#10;&#10;Descrizione generata automaticamente">
            <a:extLst>
              <a:ext uri="{FF2B5EF4-FFF2-40B4-BE49-F238E27FC236}">
                <a16:creationId xmlns:a16="http://schemas.microsoft.com/office/drawing/2014/main" id="{407D8FCE-686E-7ADA-6EA8-5F10E0B43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5" y="2081719"/>
            <a:ext cx="3939702" cy="257121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72FBDC0-7711-9DD6-0B6F-5EE8D726A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64" y="82263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4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C2DB67-3CDC-3B78-3DF7-D74D1EA782BC}"/>
              </a:ext>
            </a:extLst>
          </p:cNvPr>
          <p:cNvSpPr txBox="1"/>
          <p:nvPr/>
        </p:nvSpPr>
        <p:spPr>
          <a:xfrm>
            <a:off x="4451197" y="1105065"/>
            <a:ext cx="385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 UP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C22C18-5B60-08A1-C125-0CBDF6622E8A}"/>
              </a:ext>
            </a:extLst>
          </p:cNvPr>
          <p:cNvSpPr txBox="1"/>
          <p:nvPr/>
        </p:nvSpPr>
        <p:spPr>
          <a:xfrm>
            <a:off x="4815102" y="2286000"/>
            <a:ext cx="6643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PROMUOVE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POTENZIAMENTO DEGLI SPAZI AMBULATORIALI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CONFRONTA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L’ANDAMENTO FOLLOW UP CON PROGRAMMAZIONE MENSILE DELLE VISITE DI CONTROLLO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ATTIVITA’ PROGRAMMATA DA CUP AZIENDALI </a:t>
            </a:r>
          </a:p>
        </p:txBody>
      </p:sp>
      <p:pic>
        <p:nvPicPr>
          <p:cNvPr id="5" name="Immagine 4" descr="Immagine che contiene testo, Animazione, Cartoni animati, clipart&#10;&#10;Descrizione generata automaticamente">
            <a:extLst>
              <a:ext uri="{FF2B5EF4-FFF2-40B4-BE49-F238E27FC236}">
                <a16:creationId xmlns:a16="http://schemas.microsoft.com/office/drawing/2014/main" id="{164FA8DB-17F5-CC8B-31D7-2DB33220B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3" y="2286000"/>
            <a:ext cx="3278627" cy="255016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03B959-FBC7-83B2-F0C9-9B36D4D9E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64" y="82263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A5BB70-77C4-3100-099B-2FA7F5309C1C}"/>
              </a:ext>
            </a:extLst>
          </p:cNvPr>
          <p:cNvSpPr txBox="1"/>
          <p:nvPr/>
        </p:nvSpPr>
        <p:spPr>
          <a:xfrm>
            <a:off x="1786647" y="1010787"/>
            <a:ext cx="86187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 MANAGER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consegna al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paziente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lettera di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dimissione infermieristica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dove sono descritte norme comportamentali da eseguire e gli obbiettivi a lungo termine: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 UP</a:t>
            </a:r>
          </a:p>
        </p:txBody>
      </p:sp>
      <p:pic>
        <p:nvPicPr>
          <p:cNvPr id="3074" name="Picture 2" descr="La relazione di dimissione del paziente dal reparto">
            <a:extLst>
              <a:ext uri="{FF2B5EF4-FFF2-40B4-BE49-F238E27FC236}">
                <a16:creationId xmlns:a16="http://schemas.microsoft.com/office/drawing/2014/main" id="{A054920D-97FB-78B2-6F1B-5B2CF05D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43" y="3728003"/>
            <a:ext cx="2050304" cy="26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6AC71A4-1010-D29A-8B41-1007493F2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64" y="82263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785116" y="2547367"/>
            <a:ext cx="8360261" cy="2368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413983" y="1532137"/>
            <a:ext cx="1804374" cy="453379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>
              <a:defRPr sz="2600" b="1"/>
            </a:pPr>
            <a:r>
              <a:rPr lang="it-IT" sz="2359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icrosoft YaHei" pitchFamily="2"/>
                <a:cs typeface="Lucida Sans" pitchFamily="2"/>
              </a:rPr>
              <a:t>FOLLOW UP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45" y="136282"/>
            <a:ext cx="2996872" cy="7492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58720" y="1270294"/>
            <a:ext cx="1285439" cy="1430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817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38502" y="2743200"/>
            <a:ext cx="11349321" cy="27281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568594" y="1306343"/>
            <a:ext cx="5790786" cy="453379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>
              <a:defRPr sz="2600" b="1"/>
            </a:pPr>
            <a:r>
              <a:rPr lang="it-IT" sz="2359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icrosoft YaHei" pitchFamily="2"/>
                <a:cs typeface="Lucida Sans" pitchFamily="2"/>
              </a:rPr>
              <a:t>SISTEMA TRADIZIONALE DEL FOLLOW UP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45" y="136282"/>
            <a:ext cx="2996872" cy="7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5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784789" y="2124112"/>
            <a:ext cx="8621856" cy="21868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111375" y="1050626"/>
            <a:ext cx="7182449" cy="424781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>
              <a:defRPr sz="2400" b="1"/>
            </a:pPr>
            <a:r>
              <a:rPr lang="it-IT" sz="2177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icrosoft YaHei" pitchFamily="2"/>
                <a:cs typeface="Lucida Sans" pitchFamily="2"/>
              </a:rPr>
              <a:t>MODELLI ALTERNATIVI FOLLOW UP POST CHIRURGICO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569569" y="4804398"/>
            <a:ext cx="5636539" cy="100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7467376" y="4441563"/>
            <a:ext cx="2109416" cy="136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45" y="136282"/>
            <a:ext cx="2996872" cy="7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5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F0052-6BF6-98D9-507C-ADFC48E9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B85D60-4B48-6EAC-F6F6-48255F8A5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66812"/>
            <a:ext cx="10970684" cy="4524375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rgbClr val="C00000"/>
                </a:solidFill>
              </a:rPr>
              <a:t>PERCHE’ E’ FONDAMENTALE?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C870D5AE-A2C2-15BE-D8DC-B98FD9DD5254}"/>
              </a:ext>
            </a:extLst>
          </p:cNvPr>
          <p:cNvSpPr/>
          <p:nvPr/>
        </p:nvSpPr>
        <p:spPr bwMode="auto">
          <a:xfrm>
            <a:off x="5122718" y="3969328"/>
            <a:ext cx="2265218" cy="201583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F3400E-8DEB-4F7C-1198-FB1942D6F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664" y="82263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7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012392" y="1166019"/>
            <a:ext cx="82232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br>
              <a:rPr lang="it-IT" altLang="it-IT" b="0">
                <a:solidFill>
                  <a:srgbClr val="000000"/>
                </a:solidFill>
                <a:effectLst/>
              </a:rPr>
            </a:br>
            <a:endParaRPr lang="it-IT" altLang="it-IT" b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67319" y="4642453"/>
            <a:ext cx="9144001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marL="336550" indent="-333375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it-IT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 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Il paziente si trova ad usufruire di una assistenza scollegata, pertanto è importante creare una relazione tra tutti gli attori e soprattutto capire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“chi fa che cosa”</a:t>
            </a:r>
          </a:p>
          <a:p>
            <a:pPr algn="just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it-IT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   </a:t>
            </a:r>
            <a:r>
              <a:rPr lang="en-GB" sz="3200" dirty="0">
                <a:solidFill>
                  <a:srgbClr val="C00000"/>
                </a:solidFill>
                <a:latin typeface="Century Gothic" panose="020B0502020202020204" pitchFamily="34" charset="0"/>
                <a:hlinkClick r:id="rId3"/>
              </a:rPr>
              <a:t> </a:t>
            </a:r>
            <a:endParaRPr lang="it-IT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58925" y="1981200"/>
            <a:ext cx="8424863" cy="2387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La mancanza di relazione tra gli operatori sanitari è una delle criticità che maggiormente colpisce il percorso assistenziale del paziente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92" y="1037431"/>
            <a:ext cx="3600450" cy="1703388"/>
          </a:xfrm>
          <a:prstGeom prst="rect">
            <a:avLst/>
          </a:prstGeom>
          <a:noFill/>
          <a:ln w="7632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19" y="322569"/>
            <a:ext cx="241141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1558925" y="814012"/>
            <a:ext cx="22320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200" dirty="0">
                <a:solidFill>
                  <a:srgbClr val="0000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Ost</a:t>
            </a:r>
            <a:r>
              <a:rPr lang="it-IT" altLang="it-IT" sz="3200" b="0" dirty="0">
                <a:solidFill>
                  <a:srgbClr val="0000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it-IT" altLang="it-IT" sz="3200" dirty="0">
                <a:solidFill>
                  <a:srgbClr val="0000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oli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338764" y="2965450"/>
            <a:ext cx="3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E3D48F-E062-3468-608A-04DDC07BE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7927" y="179519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6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F60943-F902-5BBB-68BE-259FC5F12AEA}"/>
              </a:ext>
            </a:extLst>
          </p:cNvPr>
          <p:cNvSpPr txBox="1"/>
          <p:nvPr/>
        </p:nvSpPr>
        <p:spPr>
          <a:xfrm>
            <a:off x="247246" y="1128335"/>
            <a:ext cx="9735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IL CASE MANAGER HA UN RUOLO CENTRALE PER LA CORRETTA ADESIONE DEL PAZIENTE AL PERCORSO BARIATRICO</a:t>
            </a:r>
          </a:p>
          <a:p>
            <a:endParaRPr lang="it-IT" sz="2400" dirty="0"/>
          </a:p>
          <a:p>
            <a:r>
              <a:rPr lang="it-IT" sz="2400" dirty="0"/>
              <a:t>METTE IN ATTO STRATEGIE PER </a:t>
            </a:r>
            <a:r>
              <a:rPr lang="it-IT" sz="2400" b="1" dirty="0">
                <a:solidFill>
                  <a:srgbClr val="C00000"/>
                </a:solidFill>
              </a:rPr>
              <a:t>OTTIMIZZARE</a:t>
            </a:r>
            <a:r>
              <a:rPr lang="it-IT" sz="2400" dirty="0"/>
              <a:t> I RISULTATI. </a:t>
            </a:r>
            <a:r>
              <a:rPr lang="it-IT" sz="2400" b="1" dirty="0">
                <a:solidFill>
                  <a:srgbClr val="C00000"/>
                </a:solidFill>
              </a:rPr>
              <a:t>COORDINA </a:t>
            </a:r>
            <a:r>
              <a:rPr lang="it-IT" sz="2400" dirty="0"/>
              <a:t>LE FIGURE SPECIALISTICHE E </a:t>
            </a:r>
            <a:r>
              <a:rPr lang="it-IT" sz="2400" b="1" dirty="0">
                <a:solidFill>
                  <a:srgbClr val="C00000"/>
                </a:solidFill>
              </a:rPr>
              <a:t>ASSICURA</a:t>
            </a:r>
            <a:r>
              <a:rPr lang="it-IT" sz="2400" dirty="0"/>
              <a:t> LA CONTINUITA’ DEL PERCORSO DEL PAZIENTE</a:t>
            </a:r>
          </a:p>
          <a:p>
            <a:r>
              <a:rPr lang="it-IT" sz="2400" dirty="0"/>
              <a:t>PER RAGGIUNGERE GLI </a:t>
            </a:r>
            <a:r>
              <a:rPr lang="it-IT" sz="2400" b="1" dirty="0">
                <a:solidFill>
                  <a:srgbClr val="C00000"/>
                </a:solidFill>
              </a:rPr>
              <a:t>OUTCOMES</a:t>
            </a:r>
            <a:r>
              <a:rPr lang="it-IT" sz="2400" dirty="0"/>
              <a:t> PREFISSATI</a:t>
            </a:r>
          </a:p>
          <a:p>
            <a:endParaRPr lang="it-IT" sz="2400" dirty="0"/>
          </a:p>
        </p:txBody>
      </p:sp>
      <p:pic>
        <p:nvPicPr>
          <p:cNvPr id="4" name="Immagine 3" descr="Immagine che contiene Viso umano, illustrazione, sorriso, cartone animato&#10;&#10;Descrizione generata automaticamente">
            <a:extLst>
              <a:ext uri="{FF2B5EF4-FFF2-40B4-BE49-F238E27FC236}">
                <a16:creationId xmlns:a16="http://schemas.microsoft.com/office/drawing/2014/main" id="{211114D2-7608-CF1D-98FE-994A8E1BE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1" y="4206171"/>
            <a:ext cx="2133600" cy="21431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910DF1-F0AC-8424-AE72-C44AE8721D23}"/>
              </a:ext>
            </a:extLst>
          </p:cNvPr>
          <p:cNvSpPr txBox="1"/>
          <p:nvPr/>
        </p:nvSpPr>
        <p:spPr>
          <a:xfrm>
            <a:off x="7900909" y="3549449"/>
            <a:ext cx="419411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ORGANIZZATIVO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COMUNICATIVO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EDUCATIVO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00000"/>
                </a:solidFill>
              </a:rPr>
              <a:t>FORMATIVO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F82AAF-F2F7-58B2-A171-0748259C5FE7}"/>
              </a:ext>
            </a:extLst>
          </p:cNvPr>
          <p:cNvSpPr txBox="1"/>
          <p:nvPr/>
        </p:nvSpPr>
        <p:spPr>
          <a:xfrm>
            <a:off x="3706800" y="4133759"/>
            <a:ext cx="4194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CASE MANAGER HA UN RUOLO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CD30F35-1A68-4916-5A6B-BA0C326AB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217" y="61903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34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115C6A-DC86-CB80-E52E-4E9CE27585A0}"/>
              </a:ext>
            </a:extLst>
          </p:cNvPr>
          <p:cNvSpPr txBox="1"/>
          <p:nvPr/>
        </p:nvSpPr>
        <p:spPr>
          <a:xfrm>
            <a:off x="905706" y="1061994"/>
            <a:ext cx="9834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L’INTERVENTO CHIRURGICO NON E’ UNA BACCHETTA MAGICA </a:t>
            </a:r>
          </a:p>
          <a:p>
            <a:pPr algn="ctr"/>
            <a:r>
              <a:rPr lang="it-IT" sz="2800" dirty="0"/>
              <a:t>CI VUOLE IMPEGNO, DETERMINAZIONE PER RINASCERE E RIPRENDERE IN MANO LA PROPRIA VITA , UNA VITA SU MISURA NON E’ UNA VITA A META’</a:t>
            </a:r>
          </a:p>
        </p:txBody>
      </p:sp>
      <p:pic>
        <p:nvPicPr>
          <p:cNvPr id="8" name="Immagine 7" descr="Immagine che contiene disegno, illustrazione, clipart, Cartoni animati&#10;&#10;Descrizione generata automaticamente">
            <a:extLst>
              <a:ext uri="{FF2B5EF4-FFF2-40B4-BE49-F238E27FC236}">
                <a16:creationId xmlns:a16="http://schemas.microsoft.com/office/drawing/2014/main" id="{49D0185A-5FA6-C0A8-B319-50C4FB08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6" y="3429000"/>
            <a:ext cx="2894141" cy="262776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C8A7DF1-0F62-C6F9-19BE-93D1C134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090" y="135933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4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091394" y="3208699"/>
            <a:ext cx="6381845" cy="61335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Arial" pitchFamily="18"/>
                <a:ea typeface="Microsoft YaHei" pitchFamily="2"/>
                <a:cs typeface="Lucida Sans" pitchFamily="2"/>
              </a:rPr>
              <a:t>GRAZIE PER L'ATTENZIONE</a:t>
            </a:r>
            <a:r>
              <a:rPr lang="it-IT" sz="1633" dirty="0">
                <a:solidFill>
                  <a:schemeClr val="accent2">
                    <a:lumMod val="75000"/>
                  </a:schemeClr>
                </a:solidFill>
                <a:latin typeface="Arial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45" y="136282"/>
            <a:ext cx="2996872" cy="7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9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-11831" y="1391756"/>
            <a:ext cx="7772400" cy="103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dirty="0">
                <a:solidFill>
                  <a:srgbClr val="333399"/>
                </a:solidFill>
                <a:effectLst/>
                <a:latin typeface="Century Gothic" panose="020B050202020202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“Chi fa che cosa?"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it-IT" altLang="it-IT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400" u="sng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Gli attori e le loro funzioni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z="280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34" y="1014854"/>
            <a:ext cx="2716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338764" y="2965450"/>
            <a:ext cx="3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 rot="19250793">
            <a:off x="2895748" y="3566021"/>
            <a:ext cx="34227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MMG/PLS</a:t>
            </a:r>
          </a:p>
        </p:txBody>
      </p:sp>
      <p:sp>
        <p:nvSpPr>
          <p:cNvPr id="3" name="Rettangolo 2"/>
          <p:cNvSpPr/>
          <p:nvPr/>
        </p:nvSpPr>
        <p:spPr>
          <a:xfrm rot="19220599">
            <a:off x="1626564" y="3424535"/>
            <a:ext cx="28200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Distretto</a:t>
            </a:r>
          </a:p>
        </p:txBody>
      </p:sp>
      <p:sp>
        <p:nvSpPr>
          <p:cNvPr id="4" name="Rettangolo 3"/>
          <p:cNvSpPr/>
          <p:nvPr/>
        </p:nvSpPr>
        <p:spPr>
          <a:xfrm rot="19136435">
            <a:off x="7202007" y="4288532"/>
            <a:ext cx="29290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Paziente</a:t>
            </a:r>
          </a:p>
        </p:txBody>
      </p:sp>
      <p:sp>
        <p:nvSpPr>
          <p:cNvPr id="5" name="Rettangolo 4"/>
          <p:cNvSpPr/>
          <p:nvPr/>
        </p:nvSpPr>
        <p:spPr>
          <a:xfrm rot="19187994">
            <a:off x="5086196" y="3704982"/>
            <a:ext cx="48013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Case Manager</a:t>
            </a:r>
          </a:p>
        </p:txBody>
      </p:sp>
      <p:sp>
        <p:nvSpPr>
          <p:cNvPr id="6" name="Rettangolo 5"/>
          <p:cNvSpPr/>
          <p:nvPr/>
        </p:nvSpPr>
        <p:spPr>
          <a:xfrm rot="19255242">
            <a:off x="4078843" y="3769321"/>
            <a:ext cx="36022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Specialista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7EF0025-D06A-8F1D-A676-B9D0DDBEB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34" y="97880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1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5DC8A3-9749-8238-3283-7CF77EBFB169}"/>
              </a:ext>
            </a:extLst>
          </p:cNvPr>
          <p:cNvSpPr txBox="1"/>
          <p:nvPr/>
        </p:nvSpPr>
        <p:spPr>
          <a:xfrm>
            <a:off x="2327564" y="1215736"/>
            <a:ext cx="7408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</a:rPr>
              <a:t>IL CASE MANAGER</a:t>
            </a:r>
          </a:p>
          <a:p>
            <a:pPr algn="ctr"/>
            <a:endParaRPr lang="it-IT" sz="4000" b="1" dirty="0">
              <a:solidFill>
                <a:srgbClr val="C00000"/>
              </a:solidFill>
            </a:endParaRPr>
          </a:p>
          <a:p>
            <a:pPr algn="ctr"/>
            <a:r>
              <a:rPr lang="it-IT" sz="4000" b="1" dirty="0">
                <a:solidFill>
                  <a:srgbClr val="C00000"/>
                </a:solidFill>
              </a:rPr>
              <a:t>CHI E’?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AAF149C8-BFC1-F36F-0889-CF317857219F}"/>
              </a:ext>
            </a:extLst>
          </p:cNvPr>
          <p:cNvSpPr/>
          <p:nvPr/>
        </p:nvSpPr>
        <p:spPr bwMode="auto">
          <a:xfrm>
            <a:off x="4748645" y="3703273"/>
            <a:ext cx="2566555" cy="25146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FB4C34F-B262-1E10-B93F-262AC1B8C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927" y="179519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609601" y="2010792"/>
            <a:ext cx="10970684" cy="3703193"/>
          </a:xfrm>
        </p:spPr>
        <p:txBody>
          <a:bodyPr anchor="ctr">
            <a:spAutoFit/>
          </a:bodyPr>
          <a:lstStyle/>
          <a:p>
            <a:pPr lvl="0" algn="ctr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I sistemi di assistenza progettati per soddisfare le esigenze della popolazione dei pazienti devono soddisfare le esigenze individuali del paziente.</a:t>
            </a:r>
          </a:p>
          <a:p>
            <a:pPr lvl="0" algn="ctr"/>
            <a:r>
              <a:rPr lang="it-IT" dirty="0">
                <a:solidFill>
                  <a:srgbClr val="C00000"/>
                </a:solidFill>
              </a:rPr>
              <a:t>Il ruolo del </a:t>
            </a:r>
            <a:r>
              <a:rPr lang="it-IT" b="1" dirty="0">
                <a:solidFill>
                  <a:srgbClr val="C00000"/>
                </a:solidFill>
              </a:rPr>
              <a:t>CASE MANAGER </a:t>
            </a:r>
            <a:r>
              <a:rPr lang="it-IT" dirty="0">
                <a:solidFill>
                  <a:srgbClr val="C00000"/>
                </a:solidFill>
              </a:rPr>
              <a:t>è quello di gestire l'interfaccia tra il paziente e il sistema di cura e soddisfare le esigenze di entrambi.</a:t>
            </a:r>
          </a:p>
          <a:p>
            <a:pPr lvl="0" algn="ctr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45" y="136282"/>
            <a:ext cx="2996872" cy="7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EFC85A-A641-CB27-69EC-68B3C2E15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9" y="1054926"/>
            <a:ext cx="11146971" cy="51271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969AF5-5271-7C04-7D48-44409ACA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954" y="144608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7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DEC8671-F118-30E9-E7C0-F2564FE4B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" y="1028700"/>
            <a:ext cx="10820400" cy="51217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5096CA-EA7C-539A-214C-425317A7F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64" y="82263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8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izzo, disegno, Arte bambini, clipart&#10;&#10;Descrizione generata automaticamente">
            <a:extLst>
              <a:ext uri="{FF2B5EF4-FFF2-40B4-BE49-F238E27FC236}">
                <a16:creationId xmlns:a16="http://schemas.microsoft.com/office/drawing/2014/main" id="{4C7CC32A-C2FB-1348-14B4-A4053EE7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53" y="1104133"/>
            <a:ext cx="1747972" cy="1847850"/>
          </a:xfrm>
          <a:prstGeom prst="rect">
            <a:avLst/>
          </a:prstGeom>
        </p:spPr>
      </p:pic>
      <p:pic>
        <p:nvPicPr>
          <p:cNvPr id="7" name="Immagine 6" descr="Immagine che contiene disegno, clipart, Cartoni animati, illustrazione&#10;&#10;Descrizione generata automaticamente">
            <a:extLst>
              <a:ext uri="{FF2B5EF4-FFF2-40B4-BE49-F238E27FC236}">
                <a16:creationId xmlns:a16="http://schemas.microsoft.com/office/drawing/2014/main" id="{B5EE670B-8D13-5590-4345-719213589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84" y="2958989"/>
            <a:ext cx="2171894" cy="1695450"/>
          </a:xfrm>
          <a:prstGeom prst="rect">
            <a:avLst/>
          </a:prstGeom>
        </p:spPr>
      </p:pic>
      <p:pic>
        <p:nvPicPr>
          <p:cNvPr id="9" name="Immagine 8" descr="Immagine che contiene disegno, clipart, illustrazione, schizzo&#10;&#10;Descrizione generata automaticamente">
            <a:extLst>
              <a:ext uri="{FF2B5EF4-FFF2-40B4-BE49-F238E27FC236}">
                <a16:creationId xmlns:a16="http://schemas.microsoft.com/office/drawing/2014/main" id="{E32475B9-9B47-9E34-01EF-4E0FE4867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66" y="1104133"/>
            <a:ext cx="2466975" cy="1847850"/>
          </a:xfrm>
          <a:prstGeom prst="rect">
            <a:avLst/>
          </a:prstGeom>
        </p:spPr>
      </p:pic>
      <p:pic>
        <p:nvPicPr>
          <p:cNvPr id="13" name="Immagine 12" descr="Immagine che contiene testo, vestiti, illustrazione, cartone animato&#10;&#10;Descrizione generata automaticamente">
            <a:extLst>
              <a:ext uri="{FF2B5EF4-FFF2-40B4-BE49-F238E27FC236}">
                <a16:creationId xmlns:a16="http://schemas.microsoft.com/office/drawing/2014/main" id="{82F63187-B21F-B4FD-2BF8-CEEB6CD4C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89" y="4394718"/>
            <a:ext cx="2505075" cy="1828800"/>
          </a:xfrm>
          <a:prstGeom prst="rect">
            <a:avLst/>
          </a:prstGeom>
        </p:spPr>
      </p:pic>
      <p:pic>
        <p:nvPicPr>
          <p:cNvPr id="15" name="Immagine 14" descr="Immagine che contiene disegno, Cartoni animati, clipart, illustrazione&#10;&#10;Descrizione generata automaticamente">
            <a:extLst>
              <a:ext uri="{FF2B5EF4-FFF2-40B4-BE49-F238E27FC236}">
                <a16:creationId xmlns:a16="http://schemas.microsoft.com/office/drawing/2014/main" id="{ABBED797-CB66-E63A-FE3C-86E663A986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13" y="3416979"/>
            <a:ext cx="2705100" cy="1695450"/>
          </a:xfrm>
          <a:prstGeom prst="rect">
            <a:avLst/>
          </a:prstGeom>
        </p:spPr>
      </p:pic>
      <p:pic>
        <p:nvPicPr>
          <p:cNvPr id="19" name="Immagine 18" descr="Immagine che contiene vestiti, Animazione, ragazzo, cartone animato&#10;&#10;Descrizione generata automaticamente">
            <a:extLst>
              <a:ext uri="{FF2B5EF4-FFF2-40B4-BE49-F238E27FC236}">
                <a16:creationId xmlns:a16="http://schemas.microsoft.com/office/drawing/2014/main" id="{516016EC-5056-90F3-B00E-2B8B9BE4F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26" y="1032735"/>
            <a:ext cx="2686050" cy="1704975"/>
          </a:xfrm>
          <a:prstGeom prst="rect">
            <a:avLst/>
          </a:prstGeom>
        </p:spPr>
      </p:pic>
      <p:pic>
        <p:nvPicPr>
          <p:cNvPr id="21" name="Immagine 20" descr="Immagine che contiene Viso umano, cartone animato, copricapo, disegno&#10;&#10;Descrizione generata automaticamente">
            <a:extLst>
              <a:ext uri="{FF2B5EF4-FFF2-40B4-BE49-F238E27FC236}">
                <a16:creationId xmlns:a16="http://schemas.microsoft.com/office/drawing/2014/main" id="{57ADAEB0-D866-8998-7971-5F75276E8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64" y="2785677"/>
            <a:ext cx="2440685" cy="220580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C5E787A-3728-4732-DF53-E701F84FE0D5}"/>
              </a:ext>
            </a:extLst>
          </p:cNvPr>
          <p:cNvSpPr txBox="1"/>
          <p:nvPr/>
        </p:nvSpPr>
        <p:spPr>
          <a:xfrm>
            <a:off x="6096000" y="5309118"/>
            <a:ext cx="552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TEAM MULTIDISCIPLINARE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055152-1561-ED6F-B904-CDC4974B19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0595" y="121762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5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FF4F4-42F2-5C59-2E6E-408F3FF0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38992"/>
            <a:ext cx="10970684" cy="1177058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15537-5D9D-D6D6-E292-B4C9581F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16050"/>
            <a:ext cx="10970684" cy="4524376"/>
          </a:xfrm>
        </p:spPr>
        <p:txBody>
          <a:bodyPr/>
          <a:lstStyle/>
          <a:p>
            <a:r>
              <a:rPr lang="it-IT" sz="4000" b="1" dirty="0">
                <a:solidFill>
                  <a:srgbClr val="C00000"/>
                </a:solidFill>
              </a:rPr>
              <a:t>IL CASE MANAGER </a:t>
            </a:r>
          </a:p>
          <a:p>
            <a:endParaRPr lang="it-IT" dirty="0"/>
          </a:p>
          <a:p>
            <a:r>
              <a:rPr lang="it-IT" dirty="0"/>
              <a:t>														</a:t>
            </a:r>
            <a:r>
              <a:rPr lang="it-IT" sz="4400" b="1" dirty="0">
                <a:solidFill>
                  <a:srgbClr val="C00000"/>
                </a:solidFill>
              </a:rPr>
              <a:t>COSA FA?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CCF93F4-331F-08CB-B697-D0552BC33904}"/>
              </a:ext>
            </a:extLst>
          </p:cNvPr>
          <p:cNvSpPr/>
          <p:nvPr/>
        </p:nvSpPr>
        <p:spPr bwMode="auto">
          <a:xfrm>
            <a:off x="5244620" y="4322618"/>
            <a:ext cx="1700645" cy="1704109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9DA65E-F6B6-BB22-6FB3-D6E8D86F3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664" y="82263"/>
            <a:ext cx="299949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2158"/>
      </p:ext>
    </p:extLst>
  </p:cSld>
  <p:clrMapOvr>
    <a:masterClrMapping/>
  </p:clrMapOvr>
</p:sld>
</file>

<file path=ppt/theme/theme1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520</Words>
  <Application>Microsoft Office PowerPoint</Application>
  <PresentationFormat>Widescreen</PresentationFormat>
  <Paragraphs>100</Paragraphs>
  <Slides>22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Tahoma</vt:lpstr>
      <vt:lpstr>Times New Roman</vt:lpstr>
      <vt:lpstr>1_Struttura predefinita</vt:lpstr>
      <vt:lpstr> LA CASE MANAGER  CHI E’  COSA FA  PERCHE’ E’   FONDAMENTALE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AOUP</dc:creator>
  <cp:lastModifiedBy>cristina porticati</cp:lastModifiedBy>
  <cp:revision>51</cp:revision>
  <dcterms:created xsi:type="dcterms:W3CDTF">2022-11-02T08:49:36Z</dcterms:created>
  <dcterms:modified xsi:type="dcterms:W3CDTF">2025-06-08T07:22:49Z</dcterms:modified>
</cp:coreProperties>
</file>